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6" r:id="rId4"/>
    <p:sldId id="261" r:id="rId5"/>
    <p:sldId id="262" r:id="rId6"/>
    <p:sldId id="267" r:id="rId7"/>
    <p:sldId id="263" r:id="rId8"/>
    <p:sldId id="264" r:id="rId9"/>
    <p:sldId id="265" r:id="rId10"/>
    <p:sldId id="258" r:id="rId11"/>
    <p:sldId id="259" r:id="rId12"/>
    <p:sldId id="268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48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598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004276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924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1437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7103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94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7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7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3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64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1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4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9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7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4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.kontur.ru/document?moduleid=1&amp;documentid=365827#l22" TargetMode="External"/><Relationship Id="rId2" Type="http://schemas.openxmlformats.org/officeDocument/2006/relationships/hyperlink" Target="https://normativ.kontur.ru/document?moduleid=1&amp;documentid=365827#l13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EB39D-45EC-4171-BEF7-61289B167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276" y="294968"/>
            <a:ext cx="11130117" cy="3864077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Современные требования к дополнительным общеобразовательным программам.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D37D19-6033-419F-86B2-0E8CB3BD5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6" y="4777380"/>
            <a:ext cx="10825317" cy="8614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</a:rPr>
              <a:t>Составитель: Исалова П.М.,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методист ГАОУ ДО РД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 «Центр развития талантов «Альтаир»</a:t>
            </a:r>
          </a:p>
        </p:txBody>
      </p:sp>
    </p:spTree>
    <p:extLst>
      <p:ext uri="{BB962C8B-B14F-4D97-AF65-F5344CB8AC3E}">
        <p14:creationId xmlns:p14="http://schemas.microsoft.com/office/powerpoint/2010/main" val="581098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1F87BE-52BE-48F0-84E0-334812918E69}"/>
              </a:ext>
            </a:extLst>
          </p:cNvPr>
          <p:cNvSpPr txBox="1"/>
          <p:nvPr/>
        </p:nvSpPr>
        <p:spPr>
          <a:xfrm>
            <a:off x="737419" y="668594"/>
            <a:ext cx="10962968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Письмо Минобрнауки России от 18.11.2015 № 09-3242 «О направлении информации» (Вместе с  «Методическими рекомендациями по проектированию дополнительных общеразвивающих программ (включая разноуровневые программы)»).</a:t>
            </a:r>
          </a:p>
          <a:p>
            <a:pPr algn="ctr"/>
            <a:endParaRPr lang="ru-RU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93939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1.Рекомендации по  содержанию дополнительных образовательных программ </a:t>
            </a:r>
          </a:p>
          <a:p>
            <a:endParaRPr lang="ru-RU" dirty="0">
              <a:solidFill>
                <a:srgbClr val="393939"/>
              </a:solidFill>
              <a:effectLst/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93939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2.</a:t>
            </a:r>
            <a:r>
              <a:rPr lang="ru-RU" b="1" dirty="0">
                <a:solidFill>
                  <a:srgbClr val="393939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393939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Рекомендуемый режим занятий детей в организациях дополнительного образования</a:t>
            </a:r>
          </a:p>
          <a:p>
            <a:endParaRPr lang="ru-RU" dirty="0">
              <a:solidFill>
                <a:srgbClr val="393939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93939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3.Уровни программ</a:t>
            </a:r>
          </a:p>
          <a:p>
            <a:endParaRPr lang="ru-RU" dirty="0">
              <a:solidFill>
                <a:srgbClr val="393939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393939"/>
                </a:solidFill>
                <a:latin typeface="Arial" panose="020B0604020202020204" pitchFamily="34" charset="0"/>
                <a:ea typeface="Georgia" panose="02040502050405020303" pitchFamily="18" charset="0"/>
                <a:cs typeface="Arial" panose="020B0604020202020204" pitchFamily="34" charset="0"/>
              </a:rPr>
              <a:t>4.Приложения (образцы структурных элементов: титульного листа, учебного плана, содержания учебного плана и календарного учебного графика).</a:t>
            </a:r>
          </a:p>
          <a:p>
            <a:endParaRPr lang="ru-RU" dirty="0">
              <a:solidFill>
                <a:srgbClr val="393939"/>
              </a:solidFill>
              <a:effectLst/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393939"/>
              </a:solidFill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393939"/>
              </a:solidFill>
              <a:effectLst/>
              <a:latin typeface="Arial" panose="020B0604020202020204" pitchFamily="34" charset="0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5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C179F1-E560-46EC-A428-A27EA2F0F054}"/>
              </a:ext>
            </a:extLst>
          </p:cNvPr>
          <p:cNvSpPr txBox="1"/>
          <p:nvPr/>
        </p:nvSpPr>
        <p:spPr>
          <a:xfrm>
            <a:off x="570271" y="353962"/>
            <a:ext cx="1111045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Федеральное государственное автономное учреждение «Федеральный институт развития образования» 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atin typeface="Arial Black" panose="020B0A04020102020204" pitchFamily="34" charset="0"/>
              </a:rPr>
              <a:t>МЕТОДИЧЕСКИЕ РЕКОМЕНДАЦИИ ПО ПРОЕКТИРОВАНИЮ ДОПОЛНИТЕЛЬНЫХ ОБЩЕОБРАЗОВАТЕЛЬНЫХ ОБЩЕРАЗВИВАЮЩИХ ПРОГРАММ, 2015г</a:t>
            </a:r>
          </a:p>
          <a:p>
            <a:pPr algn="ctr"/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Структуру дополнительной общеобразовательной общеразвивающей программы составляют два основных раздела: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№ 1 «Комплекс основных характеристик программы»: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пояснительная записка; 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(личностные, предметные, метапредметные) программы;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программы;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результаты;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№ 2 «Комплекс организационно-педагогических условий»: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календарный учебный график;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программы;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формы аттестации;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оценочные материалы; 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материалы; рабочие программы (модули) курсов, дисциплин программы;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список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78043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4B505F-DA14-4243-9C4E-2D4CDCB3E909}"/>
              </a:ext>
            </a:extLst>
          </p:cNvPr>
          <p:cNvSpPr txBox="1"/>
          <p:nvPr/>
        </p:nvSpPr>
        <p:spPr>
          <a:xfrm>
            <a:off x="3048000" y="3246792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9B303-3E2B-40FA-9D0E-956B96A92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93" y="462117"/>
            <a:ext cx="11257935" cy="503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4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3987A-0874-4C91-966E-F9D6EB11CE0A}"/>
              </a:ext>
            </a:extLst>
          </p:cNvPr>
          <p:cNvSpPr txBox="1"/>
          <p:nvPr/>
        </p:nvSpPr>
        <p:spPr>
          <a:xfrm>
            <a:off x="707923" y="757084"/>
            <a:ext cx="11238271" cy="521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города Москвы Государственное автономное образовательное учреждение высшего образования города Москвы «Московский институт открытого образования»  кафедра педагогики внеурочной деятельности. </a:t>
            </a:r>
          </a:p>
          <a:p>
            <a:pPr algn="ctr">
              <a:lnSpc>
                <a:spcPct val="150000"/>
              </a:lnSpc>
            </a:pPr>
            <a:r>
              <a:rPr lang="ru-RU" sz="1800" dirty="0">
                <a:latin typeface="Arial Black" panose="020B0A04020102020204" pitchFamily="34" charset="0"/>
                <a:cs typeface="Arial" panose="020B0604020202020204" pitchFamily="34" charset="0"/>
              </a:rPr>
              <a:t>Методические рекомендации по разработке и оформлению дополнительных общеразвивающих  программ и рабочих программ курсов внеурочной деятельности(для системы дополнительного профессионального образования) Москва, 2016</a:t>
            </a:r>
          </a:p>
          <a:p>
            <a:pPr algn="ctr">
              <a:lnSpc>
                <a:spcPct val="150000"/>
              </a:lnSpc>
            </a:pPr>
            <a:endParaRPr lang="ru-RU" sz="1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Требования к структуре дополнительной общеразвивающей программе:</a:t>
            </a: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Титульный лист.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Раздел 1.Пояснительная записка (характеристика программы).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Раздел 2. Содержание программы: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2.1. учебный (тематический) план,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2.2.содержание учебного (тематического) плана.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Раздел 3. Формы аттестации и оценочные материалы. </a:t>
            </a:r>
          </a:p>
          <a:p>
            <a:r>
              <a:rPr lang="ru-RU" sz="1800" i="1" dirty="0">
                <a:latin typeface="Arial" panose="020B0604020202020204" pitchFamily="34" charset="0"/>
                <a:cs typeface="Arial" panose="020B0604020202020204" pitchFamily="34" charset="0"/>
              </a:rPr>
              <a:t>Раздел 4. Организационно-педагогические условия реализации программы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4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7BB4E1-6D19-4CCE-B44B-2CAF1B3D5E0B}"/>
              </a:ext>
            </a:extLst>
          </p:cNvPr>
          <p:cNvSpPr txBox="1"/>
          <p:nvPr/>
        </p:nvSpPr>
        <p:spPr>
          <a:xfrm>
            <a:off x="648929" y="747252"/>
            <a:ext cx="11061291" cy="4800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Федеральный закон от 31.07.2020 № 304-ФЗ</a:t>
            </a:r>
            <a:br>
              <a:rPr lang="ru-RU" sz="2000" b="1" dirty="0">
                <a:latin typeface="Arial Black" panose="020B0A04020102020204" pitchFamily="34" charset="0"/>
              </a:rPr>
            </a:br>
            <a:r>
              <a:rPr lang="ru-RU" sz="2000" b="1" i="0" dirty="0">
                <a:solidFill>
                  <a:srgbClr val="333333"/>
                </a:solidFill>
                <a:effectLst/>
                <a:latin typeface="Arial Black" panose="020B0A04020102020204" pitchFamily="34" charset="0"/>
              </a:rPr>
              <a:t>"О внесении изменений в Федеральный закон "Об образовании в Российской Федерации" по вопросам воспитания обучающихся»</a:t>
            </a:r>
          </a:p>
          <a:p>
            <a:pPr algn="ctr"/>
            <a:endParaRPr lang="ru-RU" sz="2000" b="1" dirty="0">
              <a:solidFill>
                <a:srgbClr val="333333"/>
              </a:solidFill>
              <a:latin typeface="PT Sans" panose="020B0503020203020204" pitchFamily="34" charset="-52"/>
            </a:endParaRPr>
          </a:p>
          <a:p>
            <a:pPr algn="ctr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статье 2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1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 9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изложить в следующей редакции: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"9) 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аттестации;";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5507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968EB0-8830-4B64-B7C4-B000C8B3A47C}"/>
              </a:ext>
            </a:extLst>
          </p:cNvPr>
          <p:cNvSpPr txBox="1"/>
          <p:nvPr/>
        </p:nvSpPr>
        <p:spPr>
          <a:xfrm>
            <a:off x="658761" y="511276"/>
            <a:ext cx="11139949" cy="574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180340" indent="-6350">
              <a:lnSpc>
                <a:spcPct val="107000"/>
              </a:lnSpc>
              <a:spcAft>
                <a:spcPts val="7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	В Концепции развития дополнительного образования детей, утвержденной распоряжением Правительства РФ от 04.09.2014 г. № 1726-р, провозглашен принцип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программоориентированности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который раскрывает роль образовательной программы как базового элемента системы дополнительного образования детей.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350" marR="180340" indent="-6350">
              <a:lnSpc>
                <a:spcPct val="107000"/>
              </a:lnSpc>
              <a:spcAft>
                <a:spcPts val="7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	Программный подход закреплен и в приказе министерства просвещения России от 03.09.2019 № 467 «Об утверждении Целевой модели развития региональных систем дополнительного образования детей» и 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Концепции 	развития 	дополнительного 	образования 	детей  до 2030 года (далее - Концепция),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утвержденной  распоряжением Правительства РФ от 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31 марта 2022 г.  № 678-р </a:t>
            </a:r>
          </a:p>
          <a:p>
            <a:pPr marL="6350" marR="180340" indent="-6350">
              <a:lnSpc>
                <a:spcPct val="107000"/>
              </a:lnSpc>
              <a:spcAft>
                <a:spcPts val="7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Среди </a:t>
            </a:r>
            <a:r>
              <a:rPr lang="ru-RU" sz="1800" u="none" strike="noStrike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принципов  государственной политики в сфере дополнительного образования детей в том числе: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вариативность дополнительных общеобразовательных программ,… практико-ориентированность дополнительных общеобразовательных программ, …инклюзивность, ; ориентация дополнительных общеобразовательных программ  на многоукладность экономики и быта народов и этносов, проживающих  на территории Российской Федерации; преемственность дополнительных предпрофессиональных программ в области искусств и соответствующих основных профессиональных образовательных программ в области культуры и искусства. </a:t>
            </a:r>
          </a:p>
          <a:p>
            <a:pPr marL="6350" marR="180340" indent="-6350">
              <a:lnSpc>
                <a:spcPct val="107000"/>
              </a:lnSpc>
              <a:spcAft>
                <a:spcPts val="7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ru-RU" dirty="0"/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Соответственно, от качества наполнения содержания каждой образовательной программы в соответствии с требованиями законодательства во многом будет зависеть и качество предоставляемых образовательных услуг в образовательной организации.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EC3003-FA0C-4995-AFFD-6135FC47C20D}"/>
              </a:ext>
            </a:extLst>
          </p:cNvPr>
          <p:cNvSpPr txBox="1"/>
          <p:nvPr/>
        </p:nvSpPr>
        <p:spPr>
          <a:xfrm>
            <a:off x="688258" y="983226"/>
            <a:ext cx="1104162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 исполнение пункта 38 Плана реализации Концепции развития дополнительного образования на период до 2030 года, утвержденного распоряжением Правительства Российской Федерации от 31 марта 2022 г. № 678,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России направляет для использования в работе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</a:t>
            </a:r>
            <a:r>
              <a:rPr lang="ru-RU" sz="2000" dirty="0">
                <a:latin typeface="Arial Black" panose="020B0A04020102020204" pitchFamily="34" charset="0"/>
              </a:rPr>
              <a:t>МЕТОДИЧЕСКИЕ РЕКОМЕНДАЦИИ по формированию механизмов обновления содержания, методов и технологий обучения в системе дополнительного образования детей, направленных на повышение качества дополнительного образования детей, в том числе включение компонентов, обеспечивающих формирование функциональной грамотности и компетентностей, связанных с эмоциональным, физическим, интеллектуальным, духовным развитием человека, значимых для вхождения Российской Федерации в число десяти ведущих стран мира по качеству общего образования, для реализации приоритетных направлений научно-технологического и культурного развития страны  </a:t>
            </a:r>
            <a:r>
              <a:rPr lang="ru-RU" sz="2000" b="1" dirty="0">
                <a:latin typeface="Arial Black" panose="020B0A04020102020204" pitchFamily="34" charset="0"/>
              </a:rPr>
              <a:t>(</a:t>
            </a:r>
            <a:r>
              <a:rPr lang="ru-RU" sz="2000" dirty="0"/>
              <a:t>29.09.2023).</a:t>
            </a:r>
            <a:endParaRPr lang="ru-RU" sz="2000" dirty="0">
              <a:latin typeface="Arial Black" panose="020B0A04020102020204" pitchFamily="34" charset="0"/>
            </a:endParaRPr>
          </a:p>
          <a:p>
            <a:pPr algn="ctr"/>
            <a:endParaRPr lang="ru-RU" sz="2000" dirty="0"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/Первый заместитель министра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А.В.Бугаев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6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AF2308-769D-4298-84AC-05A5BBD88656}"/>
              </a:ext>
            </a:extLst>
          </p:cNvPr>
          <p:cNvSpPr txBox="1"/>
          <p:nvPr/>
        </p:nvSpPr>
        <p:spPr>
          <a:xfrm>
            <a:off x="845574" y="619433"/>
            <a:ext cx="10943303" cy="4611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2. Основные направления формирования нового содержания дополнительного образования детей</a:t>
            </a:r>
          </a:p>
          <a:p>
            <a:endParaRPr lang="ru-RU" dirty="0"/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 В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Концепции развития дополнительного образования детей до 2030 года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утвержденной распоряжением Правительства Российской Федерации от 31 марта 2022 г. № 678-р, провозглашены принципы: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практико-ориентированность дополнительных общеразвивающих программ, позволяющая проектировать индивидуальный образовательный маршрут ребенка с учетом направлений социально-экономического развития субъектов Российской Федерации;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ориентация дополнительных общеразвивающих программ на многоукладность экономики и быта народов и этносов, проживающих на территории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1794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494B49-0FB9-4C27-8701-FBEC229DE378}"/>
              </a:ext>
            </a:extLst>
          </p:cNvPr>
          <p:cNvSpPr txBox="1"/>
          <p:nvPr/>
        </p:nvSpPr>
        <p:spPr>
          <a:xfrm>
            <a:off x="580103" y="501445"/>
            <a:ext cx="11366091" cy="7104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Целевая модель развития региональных систем дополнительного образования детей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(Утверждена приказом  Министерства просвещения  РФ от 3 сентября 2019г №467) </a:t>
            </a:r>
          </a:p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1.3. Задачи Целевой модели ДОД: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повышение вариативности дополнительного образования детей, качества и доступности дополнительных образовательных программ для детей;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повышение значимости и востребованности дополнительных общеобразовательных программ;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обновление методов и содержания дополнительного образования детей в соответствии с их образовательными потребностями и индивидуальными возможностями, интересами семьи и общества;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участие в реализации дополнительных общеобразовательных программ организаций реального сектора экономики;</a:t>
            </a:r>
            <a:endParaRPr lang="ru-RU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развитие сетевой формы реализации образовательных программ с возможностью зачета освоения детьми дополнительных общеобразовательных программ при обучении по основным образовательным программам и формирование индивидуальных учебных планов обучающихся.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3AEF27-C44E-4C57-86BB-83E96B8EE82D}"/>
              </a:ext>
            </a:extLst>
          </p:cNvPr>
          <p:cNvSpPr txBox="1"/>
          <p:nvPr/>
        </p:nvSpPr>
        <p:spPr>
          <a:xfrm>
            <a:off x="501445" y="255639"/>
            <a:ext cx="11415252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2.2.При обновлении содержания дополнительных общеобразовательных программ и методов обучения в субъекте Российской Федерации должны соблюдаться следующие принципы: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создание условий для формирования гармонично развитой личности ребенка;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обеспечение эффективного использования времени обучающихся, приобретение ими новых навыков и компетенций за оптимальное время, включая обеспечение возможности для зачета организацией, осуществляющей образовательную деятельность по основным общеобразовательным программам, результатов освоения дополнительных общеразвивающих программ;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предоставление всеобщего и равного доступа каждого ребенка к дополнительным общеобразовательным программам различной направленности, обеспечение доступности для каждого ребенка не менее чем к двум дополнительным общеобразовательным программам различных направленностей на территории каждого муниципального образования; </a:t>
            </a:r>
          </a:p>
        </p:txBody>
      </p:sp>
    </p:spTree>
    <p:extLst>
      <p:ext uri="{BB962C8B-B14F-4D97-AF65-F5344CB8AC3E}">
        <p14:creationId xmlns:p14="http://schemas.microsoft.com/office/powerpoint/2010/main" val="82940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540BFE-6A8A-4508-B14B-E6B7AB327D50}"/>
              </a:ext>
            </a:extLst>
          </p:cNvPr>
          <p:cNvSpPr txBox="1"/>
          <p:nvPr/>
        </p:nvSpPr>
        <p:spPr>
          <a:xfrm>
            <a:off x="747252" y="393290"/>
            <a:ext cx="11061291" cy="544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создание условий для самостоятельного построения обучающимися индивидуального учебного плана и возможности непрерывного образования путем выстраивания образовательных связей на разных уровнях образования, в том числе с использованием сетевой формы реализации образовательных программ;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д) конвергентный подход в разработке дополнительных общеразвивающих программ, реализация междисциплинарных программ, включающих в себя элементы нескольких направленностей; 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е) использование в реализации дополнительных общеразвивающих программ современных методов и форматов обучения, направленных на развитие метапредметных навыков, навыков проектной, учебно-исследовательской деятельности, взаимодействия между обучающимися посредством равного обмена знаниями, умениями и навыками, при которой образовательный процесс выстраивается без активного участия в нем педагога (взаимное обучение); </a:t>
            </a:r>
          </a:p>
        </p:txBody>
      </p:sp>
    </p:spTree>
    <p:extLst>
      <p:ext uri="{BB962C8B-B14F-4D97-AF65-F5344CB8AC3E}">
        <p14:creationId xmlns:p14="http://schemas.microsoft.com/office/powerpoint/2010/main" val="422038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0CE316-6F47-4F7F-A5E0-F8FE3227B533}"/>
              </a:ext>
            </a:extLst>
          </p:cNvPr>
          <p:cNvSpPr txBox="1"/>
          <p:nvPr/>
        </p:nvSpPr>
        <p:spPr>
          <a:xfrm>
            <a:off x="521110" y="285135"/>
            <a:ext cx="11346425" cy="6273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ж) обеспечение выравнивания доступности дополнительного образования для различных категорий детей в соответствии с их образовательными потребностями и возможностями;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з) ориентация содержания дополнительных общеразвивающих программ на образовательные потребности и интересы обучающихся по дополнительным общеобразовательным программам, вовлечение в разработку дополнительных общеразвивающих программ обучающихся, представителей общественных объединений, работодателей и родительского сообщества;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и) ориентация содержания дополнительных общеразвивающих программ на приоритетные направления социально-экономического и территориального развития субъекта Российской Федерации на основе прогнозных оценок развития рынка труда, а также региональных стратегий социально-экономического и пространственного развития субъекта Российской Федерации на среднесрочный и долгосрочный периоды;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к) учет независимой оценки качества подготовки обучающихся и условий осуществления образовательной деятельности организациями, осуществляющими образовательную деятельность по дополнительным общеобразовательным программам, а также учет мнения обучающихся, родителей (законных представителей) обучающихся и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9959104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613</TotalTime>
  <Words>1283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Century Gothic</vt:lpstr>
      <vt:lpstr>PT Sans</vt:lpstr>
      <vt:lpstr>Wingdings 3</vt:lpstr>
      <vt:lpstr>Легкий дым</vt:lpstr>
      <vt:lpstr>Современные требования к дополнительным общеобразовательным программам.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требования к дополнительным общеобразовательным программам.</dc:title>
  <dc:creator>Исалова Патимат</dc:creator>
  <cp:lastModifiedBy>Исалова Патимат</cp:lastModifiedBy>
  <cp:revision>18</cp:revision>
  <dcterms:created xsi:type="dcterms:W3CDTF">2024-04-19T06:37:48Z</dcterms:created>
  <dcterms:modified xsi:type="dcterms:W3CDTF">2024-04-22T13:16:38Z</dcterms:modified>
</cp:coreProperties>
</file>